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72" r:id="rId5"/>
    <p:sldId id="271" r:id="rId6"/>
    <p:sldId id="270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1" r:id="rId15"/>
    <p:sldId id="260" r:id="rId16"/>
    <p:sldId id="259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26D3ED-389D-41D6-9A57-B22C4EC6B0E0}" type="doc">
      <dgm:prSet loTypeId="urn:microsoft.com/office/officeart/2005/8/layout/pyramid1" loCatId="pyramid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7AF7D2-21C7-4F7E-B6DD-B6A3D23E0DC9}">
      <dgm:prSet phldrT="[Текст]"/>
      <dgm:spPr/>
      <dgm:t>
        <a:bodyPr/>
        <a:lstStyle/>
        <a:p>
          <a:r>
            <a:rPr lang="ru-RU" sz="900" dirty="0" smtClean="0"/>
            <a:t>Структурное состояние</a:t>
          </a:r>
          <a:endParaRPr lang="ru-RU" sz="900" dirty="0"/>
        </a:p>
      </dgm:t>
    </dgm:pt>
    <dgm:pt modelId="{992C5DAA-3707-4CD1-97CE-6915C7A12077}" type="parTrans" cxnId="{8E1F487B-AA43-453D-99F5-E5BC6EE4F5B1}">
      <dgm:prSet/>
      <dgm:spPr/>
      <dgm:t>
        <a:bodyPr/>
        <a:lstStyle/>
        <a:p>
          <a:endParaRPr lang="ru-RU"/>
        </a:p>
      </dgm:t>
    </dgm:pt>
    <dgm:pt modelId="{C939AC8E-BB80-4D83-9BAA-19060A6EFA35}" type="sibTrans" cxnId="{8E1F487B-AA43-453D-99F5-E5BC6EE4F5B1}">
      <dgm:prSet/>
      <dgm:spPr/>
      <dgm:t>
        <a:bodyPr/>
        <a:lstStyle/>
        <a:p>
          <a:endParaRPr lang="ru-RU"/>
        </a:p>
      </dgm:t>
    </dgm:pt>
    <dgm:pt modelId="{1A946979-6624-43F6-BBD2-93B2B55474F5}">
      <dgm:prSet phldrT="[Текст]"/>
      <dgm:spPr/>
      <dgm:t>
        <a:bodyPr/>
        <a:lstStyle/>
        <a:p>
          <a:r>
            <a:rPr lang="ru-RU" dirty="0" smtClean="0"/>
            <a:t>Функциональное состояние</a:t>
          </a:r>
          <a:endParaRPr lang="ru-RU" dirty="0"/>
        </a:p>
      </dgm:t>
    </dgm:pt>
    <dgm:pt modelId="{DFEDF6D7-A6AB-4FC3-8E6E-2AC4DFEC0238}" type="parTrans" cxnId="{D0C5C298-8976-49F3-832C-43BEE8E6C6DF}">
      <dgm:prSet/>
      <dgm:spPr/>
      <dgm:t>
        <a:bodyPr/>
        <a:lstStyle/>
        <a:p>
          <a:endParaRPr lang="ru-RU"/>
        </a:p>
      </dgm:t>
    </dgm:pt>
    <dgm:pt modelId="{C0D55A0C-605B-4B4E-98A6-CCCD12AC8368}" type="sibTrans" cxnId="{D0C5C298-8976-49F3-832C-43BEE8E6C6DF}">
      <dgm:prSet/>
      <dgm:spPr/>
      <dgm:t>
        <a:bodyPr/>
        <a:lstStyle/>
        <a:p>
          <a:endParaRPr lang="ru-RU"/>
        </a:p>
      </dgm:t>
    </dgm:pt>
    <dgm:pt modelId="{55BADD48-9185-49F2-A270-DB1885F0BE91}">
      <dgm:prSet/>
      <dgm:spPr/>
      <dgm:t>
        <a:bodyPr/>
        <a:lstStyle/>
        <a:p>
          <a:r>
            <a:rPr lang="ru-RU" dirty="0" err="1" smtClean="0"/>
            <a:t>Весенее</a:t>
          </a:r>
          <a:r>
            <a:rPr lang="ru-RU" dirty="0" smtClean="0"/>
            <a:t> снижение несущей способности</a:t>
          </a:r>
          <a:endParaRPr lang="ru-RU" dirty="0"/>
        </a:p>
      </dgm:t>
    </dgm:pt>
    <dgm:pt modelId="{C5EA1C13-4271-4762-9E39-E64B40133177}" type="parTrans" cxnId="{290E019B-D5F3-490D-A354-7AAE4E78E87A}">
      <dgm:prSet/>
      <dgm:spPr/>
      <dgm:t>
        <a:bodyPr/>
        <a:lstStyle/>
        <a:p>
          <a:endParaRPr lang="ru-RU"/>
        </a:p>
      </dgm:t>
    </dgm:pt>
    <dgm:pt modelId="{2E34618F-6739-4B5E-8930-42F4085F5244}" type="sibTrans" cxnId="{290E019B-D5F3-490D-A354-7AAE4E78E87A}">
      <dgm:prSet/>
      <dgm:spPr/>
      <dgm:t>
        <a:bodyPr/>
        <a:lstStyle/>
        <a:p>
          <a:endParaRPr lang="ru-RU"/>
        </a:p>
      </dgm:t>
    </dgm:pt>
    <dgm:pt modelId="{4C814D1C-727F-4BC9-AF0E-50E6178DCE33}">
      <dgm:prSet/>
      <dgm:spPr/>
      <dgm:t>
        <a:bodyPr/>
        <a:lstStyle/>
        <a:p>
          <a:r>
            <a:rPr lang="ru-RU" smtClean="0"/>
            <a:t>Зимнее содержание</a:t>
          </a:r>
          <a:endParaRPr lang="ru-RU" dirty="0"/>
        </a:p>
      </dgm:t>
    </dgm:pt>
    <dgm:pt modelId="{B1894918-A046-4F01-B2C8-227B73D8DC40}" type="parTrans" cxnId="{6F477BDD-C1FE-49F2-973D-9DC100016BDD}">
      <dgm:prSet/>
      <dgm:spPr/>
      <dgm:t>
        <a:bodyPr/>
        <a:lstStyle/>
        <a:p>
          <a:endParaRPr lang="ru-RU"/>
        </a:p>
      </dgm:t>
    </dgm:pt>
    <dgm:pt modelId="{E0283ED6-A7B0-4B71-86E2-9ADBDF34F051}" type="sibTrans" cxnId="{6F477BDD-C1FE-49F2-973D-9DC100016BDD}">
      <dgm:prSet/>
      <dgm:spPr/>
      <dgm:t>
        <a:bodyPr/>
        <a:lstStyle/>
        <a:p>
          <a:endParaRPr lang="ru-RU"/>
        </a:p>
      </dgm:t>
    </dgm:pt>
    <dgm:pt modelId="{265D0DC6-CCA6-4590-B862-76B9D098304C}" type="pres">
      <dgm:prSet presAssocID="{3826D3ED-389D-41D6-9A57-B22C4EC6B0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E363B2-E313-4282-A68D-FB8455EE03C1}" type="pres">
      <dgm:prSet presAssocID="{017AF7D2-21C7-4F7E-B6DD-B6A3D23E0DC9}" presName="Name8" presStyleCnt="0"/>
      <dgm:spPr/>
    </dgm:pt>
    <dgm:pt modelId="{5C63076E-7E82-4D81-92EB-59F391286922}" type="pres">
      <dgm:prSet presAssocID="{017AF7D2-21C7-4F7E-B6DD-B6A3D23E0DC9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632BB-D2D3-4F2B-83E1-3EB82628B32D}" type="pres">
      <dgm:prSet presAssocID="{017AF7D2-21C7-4F7E-B6DD-B6A3D23E0D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86870-0CFB-48F8-A8D8-70CD651D9102}" type="pres">
      <dgm:prSet presAssocID="{1A946979-6624-43F6-BBD2-93B2B55474F5}" presName="Name8" presStyleCnt="0"/>
      <dgm:spPr/>
    </dgm:pt>
    <dgm:pt modelId="{7BB650FE-5D4C-4D7A-B869-9D28C4A79CA8}" type="pres">
      <dgm:prSet presAssocID="{1A946979-6624-43F6-BBD2-93B2B55474F5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4A9DB-AE48-4D00-BEBF-2EF3CA300362}" type="pres">
      <dgm:prSet presAssocID="{1A946979-6624-43F6-BBD2-93B2B55474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ACC9F-8513-4326-9106-B2777253B0A8}" type="pres">
      <dgm:prSet presAssocID="{4C814D1C-727F-4BC9-AF0E-50E6178DCE33}" presName="Name8" presStyleCnt="0"/>
      <dgm:spPr/>
    </dgm:pt>
    <dgm:pt modelId="{E397E704-049E-45A6-8327-A281396A1E0C}" type="pres">
      <dgm:prSet presAssocID="{4C814D1C-727F-4BC9-AF0E-50E6178DCE33}" presName="level" presStyleLbl="node1" presStyleIdx="2" presStyleCnt="4" custLinFactNeighborX="658" custLinFactNeighborY="-15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C382CF-3760-40F4-8BB1-C88F121CA7D5}" type="pres">
      <dgm:prSet presAssocID="{4C814D1C-727F-4BC9-AF0E-50E6178DCE3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34C84-D201-48AC-884C-EF50C443D741}" type="pres">
      <dgm:prSet presAssocID="{55BADD48-9185-49F2-A270-DB1885F0BE91}" presName="Name8" presStyleCnt="0"/>
      <dgm:spPr/>
    </dgm:pt>
    <dgm:pt modelId="{0E494C02-F40B-4BD8-8F05-E27C9E7C8746}" type="pres">
      <dgm:prSet presAssocID="{55BADD48-9185-49F2-A270-DB1885F0BE91}" presName="level" presStyleLbl="node1" presStyleIdx="3" presStyleCnt="4" custLinFactNeighborX="494" custLinFactNeighborY="-15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2B732-BCF5-4907-A202-0C9F5BAA552D}" type="pres">
      <dgm:prSet presAssocID="{55BADD48-9185-49F2-A270-DB1885F0BE9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406C6E-6E33-4208-A68F-781AF89B18F6}" type="presOf" srcId="{1A946979-6624-43F6-BBD2-93B2B55474F5}" destId="{0834A9DB-AE48-4D00-BEBF-2EF3CA300362}" srcOrd="1" destOrd="0" presId="urn:microsoft.com/office/officeart/2005/8/layout/pyramid1"/>
    <dgm:cxn modelId="{D0C5C298-8976-49F3-832C-43BEE8E6C6DF}" srcId="{3826D3ED-389D-41D6-9A57-B22C4EC6B0E0}" destId="{1A946979-6624-43F6-BBD2-93B2B55474F5}" srcOrd="1" destOrd="0" parTransId="{DFEDF6D7-A6AB-4FC3-8E6E-2AC4DFEC0238}" sibTransId="{C0D55A0C-605B-4B4E-98A6-CCCD12AC8368}"/>
    <dgm:cxn modelId="{6F477BDD-C1FE-49F2-973D-9DC100016BDD}" srcId="{3826D3ED-389D-41D6-9A57-B22C4EC6B0E0}" destId="{4C814D1C-727F-4BC9-AF0E-50E6178DCE33}" srcOrd="2" destOrd="0" parTransId="{B1894918-A046-4F01-B2C8-227B73D8DC40}" sibTransId="{E0283ED6-A7B0-4B71-86E2-9ADBDF34F051}"/>
    <dgm:cxn modelId="{AF31C2A9-473E-4A2D-B212-C6FC5CA5DFB6}" type="presOf" srcId="{017AF7D2-21C7-4F7E-B6DD-B6A3D23E0DC9}" destId="{5C63076E-7E82-4D81-92EB-59F391286922}" srcOrd="0" destOrd="0" presId="urn:microsoft.com/office/officeart/2005/8/layout/pyramid1"/>
    <dgm:cxn modelId="{290E019B-D5F3-490D-A354-7AAE4E78E87A}" srcId="{3826D3ED-389D-41D6-9A57-B22C4EC6B0E0}" destId="{55BADD48-9185-49F2-A270-DB1885F0BE91}" srcOrd="3" destOrd="0" parTransId="{C5EA1C13-4271-4762-9E39-E64B40133177}" sibTransId="{2E34618F-6739-4B5E-8930-42F4085F5244}"/>
    <dgm:cxn modelId="{2605FC6C-AF59-4A8C-90C8-B073F178BACF}" type="presOf" srcId="{55BADD48-9185-49F2-A270-DB1885F0BE91}" destId="{0B02B732-BCF5-4907-A202-0C9F5BAA552D}" srcOrd="1" destOrd="0" presId="urn:microsoft.com/office/officeart/2005/8/layout/pyramid1"/>
    <dgm:cxn modelId="{8E1F487B-AA43-453D-99F5-E5BC6EE4F5B1}" srcId="{3826D3ED-389D-41D6-9A57-B22C4EC6B0E0}" destId="{017AF7D2-21C7-4F7E-B6DD-B6A3D23E0DC9}" srcOrd="0" destOrd="0" parTransId="{992C5DAA-3707-4CD1-97CE-6915C7A12077}" sibTransId="{C939AC8E-BB80-4D83-9BAA-19060A6EFA35}"/>
    <dgm:cxn modelId="{57EC6F7C-D136-4B66-8147-BA2AD4F8CEFF}" type="presOf" srcId="{55BADD48-9185-49F2-A270-DB1885F0BE91}" destId="{0E494C02-F40B-4BD8-8F05-E27C9E7C8746}" srcOrd="0" destOrd="0" presId="urn:microsoft.com/office/officeart/2005/8/layout/pyramid1"/>
    <dgm:cxn modelId="{E0C2442C-958E-4128-9C29-E603759D9686}" type="presOf" srcId="{1A946979-6624-43F6-BBD2-93B2B55474F5}" destId="{7BB650FE-5D4C-4D7A-B869-9D28C4A79CA8}" srcOrd="0" destOrd="0" presId="urn:microsoft.com/office/officeart/2005/8/layout/pyramid1"/>
    <dgm:cxn modelId="{91ADE80A-28E9-4A35-ADDF-B04C632CD01F}" type="presOf" srcId="{3826D3ED-389D-41D6-9A57-B22C4EC6B0E0}" destId="{265D0DC6-CCA6-4590-B862-76B9D098304C}" srcOrd="0" destOrd="0" presId="urn:microsoft.com/office/officeart/2005/8/layout/pyramid1"/>
    <dgm:cxn modelId="{CC6C63F0-859F-4ABD-A07B-29997F4706B6}" type="presOf" srcId="{017AF7D2-21C7-4F7E-B6DD-B6A3D23E0DC9}" destId="{361632BB-D2D3-4F2B-83E1-3EB82628B32D}" srcOrd="1" destOrd="0" presId="urn:microsoft.com/office/officeart/2005/8/layout/pyramid1"/>
    <dgm:cxn modelId="{58E93E5D-80BD-44A4-9A2A-B73583E91FE9}" type="presOf" srcId="{4C814D1C-727F-4BC9-AF0E-50E6178DCE33}" destId="{7DC382CF-3760-40F4-8BB1-C88F121CA7D5}" srcOrd="1" destOrd="0" presId="urn:microsoft.com/office/officeart/2005/8/layout/pyramid1"/>
    <dgm:cxn modelId="{890B3A49-9B74-4599-A4A1-D4AE54D6BF4D}" type="presOf" srcId="{4C814D1C-727F-4BC9-AF0E-50E6178DCE33}" destId="{E397E704-049E-45A6-8327-A281396A1E0C}" srcOrd="0" destOrd="0" presId="urn:microsoft.com/office/officeart/2005/8/layout/pyramid1"/>
    <dgm:cxn modelId="{3E968131-9049-47B1-BA0C-996E2CB2756E}" type="presParOf" srcId="{265D0DC6-CCA6-4590-B862-76B9D098304C}" destId="{BAE363B2-E313-4282-A68D-FB8455EE03C1}" srcOrd="0" destOrd="0" presId="urn:microsoft.com/office/officeart/2005/8/layout/pyramid1"/>
    <dgm:cxn modelId="{020BB3B3-4F7E-4FE2-A93E-4701B74E1FB4}" type="presParOf" srcId="{BAE363B2-E313-4282-A68D-FB8455EE03C1}" destId="{5C63076E-7E82-4D81-92EB-59F391286922}" srcOrd="0" destOrd="0" presId="urn:microsoft.com/office/officeart/2005/8/layout/pyramid1"/>
    <dgm:cxn modelId="{009CBC82-4E98-4AC4-977D-272E1B18B3C7}" type="presParOf" srcId="{BAE363B2-E313-4282-A68D-FB8455EE03C1}" destId="{361632BB-D2D3-4F2B-83E1-3EB82628B32D}" srcOrd="1" destOrd="0" presId="urn:microsoft.com/office/officeart/2005/8/layout/pyramid1"/>
    <dgm:cxn modelId="{767679C4-DEC3-4FEC-93A7-412AB5EE5614}" type="presParOf" srcId="{265D0DC6-CCA6-4590-B862-76B9D098304C}" destId="{C8986870-0CFB-48F8-A8D8-70CD651D9102}" srcOrd="1" destOrd="0" presId="urn:microsoft.com/office/officeart/2005/8/layout/pyramid1"/>
    <dgm:cxn modelId="{FE8D564A-4D7A-49C6-A129-A37EC57EBB36}" type="presParOf" srcId="{C8986870-0CFB-48F8-A8D8-70CD651D9102}" destId="{7BB650FE-5D4C-4D7A-B869-9D28C4A79CA8}" srcOrd="0" destOrd="0" presId="urn:microsoft.com/office/officeart/2005/8/layout/pyramid1"/>
    <dgm:cxn modelId="{8D1D0E1D-73F6-482F-A273-5B95C9EB8368}" type="presParOf" srcId="{C8986870-0CFB-48F8-A8D8-70CD651D9102}" destId="{0834A9DB-AE48-4D00-BEBF-2EF3CA300362}" srcOrd="1" destOrd="0" presId="urn:microsoft.com/office/officeart/2005/8/layout/pyramid1"/>
    <dgm:cxn modelId="{9549E18D-65A4-4A83-BFE2-A59433D41A54}" type="presParOf" srcId="{265D0DC6-CCA6-4590-B862-76B9D098304C}" destId="{530ACC9F-8513-4326-9106-B2777253B0A8}" srcOrd="2" destOrd="0" presId="urn:microsoft.com/office/officeart/2005/8/layout/pyramid1"/>
    <dgm:cxn modelId="{D97859D7-4E07-49F8-A5F6-5BCFD1778D7C}" type="presParOf" srcId="{530ACC9F-8513-4326-9106-B2777253B0A8}" destId="{E397E704-049E-45A6-8327-A281396A1E0C}" srcOrd="0" destOrd="0" presId="urn:microsoft.com/office/officeart/2005/8/layout/pyramid1"/>
    <dgm:cxn modelId="{C0ACC669-4F31-4664-A6ED-130F392D99B5}" type="presParOf" srcId="{530ACC9F-8513-4326-9106-B2777253B0A8}" destId="{7DC382CF-3760-40F4-8BB1-C88F121CA7D5}" srcOrd="1" destOrd="0" presId="urn:microsoft.com/office/officeart/2005/8/layout/pyramid1"/>
    <dgm:cxn modelId="{7250D4BD-438E-4A79-BE9D-128F1309D30A}" type="presParOf" srcId="{265D0DC6-CCA6-4590-B862-76B9D098304C}" destId="{B1034C84-D201-48AC-884C-EF50C443D741}" srcOrd="3" destOrd="0" presId="urn:microsoft.com/office/officeart/2005/8/layout/pyramid1"/>
    <dgm:cxn modelId="{2DBB1832-7F81-4BC7-BA21-DC96DDC3DDED}" type="presParOf" srcId="{B1034C84-D201-48AC-884C-EF50C443D741}" destId="{0E494C02-F40B-4BD8-8F05-E27C9E7C8746}" srcOrd="0" destOrd="0" presId="urn:microsoft.com/office/officeart/2005/8/layout/pyramid1"/>
    <dgm:cxn modelId="{D9FC8E3B-9999-4A92-B7FD-FB65D90D7B74}" type="presParOf" srcId="{B1034C84-D201-48AC-884C-EF50C443D741}" destId="{0B02B732-BCF5-4907-A202-0C9F5BAA552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3076E-7E82-4D81-92EB-59F391286922}">
      <dsp:nvSpPr>
        <dsp:cNvPr id="0" name=""/>
        <dsp:cNvSpPr/>
      </dsp:nvSpPr>
      <dsp:spPr>
        <a:xfrm>
          <a:off x="2970329" y="0"/>
          <a:ext cx="1980220" cy="1278142"/>
        </a:xfrm>
        <a:prstGeom prst="trapezoid">
          <a:avLst>
            <a:gd name="adj" fmla="val 7746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Структурное состояние</a:t>
          </a:r>
          <a:endParaRPr lang="ru-RU" sz="2600" kern="1200" dirty="0"/>
        </a:p>
      </dsp:txBody>
      <dsp:txXfrm>
        <a:off x="2970329" y="0"/>
        <a:ext cx="1980220" cy="1278142"/>
      </dsp:txXfrm>
    </dsp:sp>
    <dsp:sp modelId="{7BB650FE-5D4C-4D7A-B869-9D28C4A79CA8}">
      <dsp:nvSpPr>
        <dsp:cNvPr id="0" name=""/>
        <dsp:cNvSpPr/>
      </dsp:nvSpPr>
      <dsp:spPr>
        <a:xfrm>
          <a:off x="1980219" y="1278142"/>
          <a:ext cx="3960440" cy="1278142"/>
        </a:xfrm>
        <a:prstGeom prst="trapezoid">
          <a:avLst>
            <a:gd name="adj" fmla="val 7746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Функциональное состояние</a:t>
          </a:r>
          <a:endParaRPr lang="ru-RU" sz="2600" kern="1200" dirty="0"/>
        </a:p>
      </dsp:txBody>
      <dsp:txXfrm>
        <a:off x="2673296" y="1278142"/>
        <a:ext cx="2574286" cy="1278142"/>
      </dsp:txXfrm>
    </dsp:sp>
    <dsp:sp modelId="{E397E704-049E-45A6-8327-A281396A1E0C}">
      <dsp:nvSpPr>
        <dsp:cNvPr id="0" name=""/>
        <dsp:cNvSpPr/>
      </dsp:nvSpPr>
      <dsp:spPr>
        <a:xfrm>
          <a:off x="1029199" y="2536434"/>
          <a:ext cx="5940660" cy="1278142"/>
        </a:xfrm>
        <a:prstGeom prst="trapezoid">
          <a:avLst>
            <a:gd name="adj" fmla="val 7746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smtClean="0"/>
            <a:t>Зимнее содержание</a:t>
          </a:r>
          <a:endParaRPr lang="ru-RU" sz="2600" kern="1200" dirty="0"/>
        </a:p>
      </dsp:txBody>
      <dsp:txXfrm>
        <a:off x="2068815" y="2536434"/>
        <a:ext cx="3861429" cy="1278142"/>
      </dsp:txXfrm>
    </dsp:sp>
    <dsp:sp modelId="{0E494C02-F40B-4BD8-8F05-E27C9E7C8746}">
      <dsp:nvSpPr>
        <dsp:cNvPr id="0" name=""/>
        <dsp:cNvSpPr/>
      </dsp:nvSpPr>
      <dsp:spPr>
        <a:xfrm>
          <a:off x="0" y="3814576"/>
          <a:ext cx="7920880" cy="1278142"/>
        </a:xfrm>
        <a:prstGeom prst="trapezoid">
          <a:avLst>
            <a:gd name="adj" fmla="val 7746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13200000"/>
          </a:lightRig>
        </a:scene3d>
        <a:sp3d prstMaterial="dkEdge">
          <a:bevelT w="63500" h="508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Весенее</a:t>
          </a:r>
          <a:r>
            <a:rPr lang="ru-RU" sz="2600" kern="1200" dirty="0" smtClean="0"/>
            <a:t> снижение несущей способности</a:t>
          </a:r>
          <a:endParaRPr lang="ru-RU" sz="2600" kern="1200" dirty="0"/>
        </a:p>
      </dsp:txBody>
      <dsp:txXfrm>
        <a:off x="1386153" y="3814576"/>
        <a:ext cx="5148572" cy="1278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E%D1%80%D0%BE%D0%B3%D0%B0" TargetMode="External"/><Relationship Id="rId2" Type="http://schemas.openxmlformats.org/officeDocument/2006/relationships/hyperlink" Target="https://ru.wikipedia.org/wiki/%D0%9F%D1%80%D0%BE%D0%B5%D0%B7%D0%B6%D0%B0%D1%8F_%D1%87%D0%B0%D1%81%D1%82%D1%8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adex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 состояния дорожной одежды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1607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Управление состоянием дорог с низкой интенсивностью движения в Северной Периферии можно условно подразделить на четыре критических области, каждая из которых характеризуется наличием специфических проблем, требующих особых мониторинговых технологий и мер. Эти четыре области включают зимнее содержание, поддержание функциональности дорог в летний период, а также поддержание структурного состояния сети и управление несущей способностью в период весеннего оттаивания грунтов. </a:t>
            </a:r>
          </a:p>
        </p:txBody>
      </p:sp>
    </p:spTree>
    <p:extLst>
      <p:ext uri="{BB962C8B-B14F-4D97-AF65-F5344CB8AC3E}">
        <p14:creationId xmlns:p14="http://schemas.microsoft.com/office/powerpoint/2010/main" val="308830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Дорожная одежда</a:t>
            </a:r>
            <a:endParaRPr lang="ru-RU" sz="54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многослойная конструкция в пределах 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tooltip="Проезжая часть"/>
              </a:rPr>
              <a:t>проезжей части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tooltip="Дорога"/>
              </a:rPr>
              <a:t>автомобильной дороги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воспринимающая нагрузку от автотранспортного средства и передающая её на грунт.</a:t>
            </a:r>
          </a:p>
        </p:txBody>
      </p:sp>
      <p:pic>
        <p:nvPicPr>
          <p:cNvPr id="1026" name="Picture 2" descr="C:\Users\Манат\Desktop\Без названи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8352928" cy="2852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43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Типовая конструкция дорожной одежды</a:t>
            </a:r>
            <a:endParaRPr lang="ru-RU" sz="40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Users\Манат\Desktop\pavement-construction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704856" cy="4191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05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Дорожная одежда состоит из 2-х конструктивных элементов:</a:t>
            </a:r>
            <a:endParaRPr lang="ru-RU" sz="40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Дорожного</a:t>
            </a:r>
          </a:p>
          <a:p>
            <a:pPr marL="0" indent="0">
              <a:buNone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покрытия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Дорожного </a:t>
            </a:r>
          </a:p>
          <a:p>
            <a:pPr marL="0" indent="0">
              <a:buNone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основания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C:\Users\Манат\Desktop\pavement-structure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72816"/>
            <a:ext cx="5472608" cy="4191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22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Конструкция дорожной одежды</a:t>
            </a:r>
            <a:endParaRPr lang="ru-RU" sz="40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8" name="Picture 2" descr="C:\Users\Манат\Desktop\tabl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776864" cy="4362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23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720080"/>
          </a:xfrm>
        </p:spPr>
        <p:txBody>
          <a:bodyPr anchor="t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ОБЛАСТИ МОНИТОРИНГА СОСТОЯНИЯ ДОРОГ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15394993"/>
              </p:ext>
            </p:extLst>
          </p:nvPr>
        </p:nvGraphicFramePr>
        <p:xfrm>
          <a:off x="539552" y="1196752"/>
          <a:ext cx="792088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497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Система мониторинга состояния автомобильных дорог ТЕРЕМ-4Д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Освоен выпуск нового контрольно-измерительного комплекса-системы мониторинга состояния автомобильных дорог ТЕРЕМ-4Д, предназначенного для длительного наблюдения за температурой и влажностью грунтового основания дорог, а также за температурой асфальтового покрытия, температурой и влажностью окружающего воздуха. Благодаря полной автономности, герметичному исполнению датчиков и блока управления измерительный комплекс можно целиком помещать в грунт рядом с контролируемой дорогой. Задание режимов мониторинга и съем данных производится с помощью внешнего ноутбука по USB разъему. Электропитание комплекса осуществляется от герметичного блока литиевых батарей со сроком непрерывной эксплуатации </a:t>
            </a:r>
            <a:r>
              <a:rPr lang="ru-RU" b="1" dirty="0"/>
              <a:t>не менее года</a:t>
            </a:r>
            <a:r>
              <a:rPr lang="ru-RU" dirty="0"/>
              <a:t> и возможностью оперативной замены в полевых условиях </a:t>
            </a:r>
            <a:r>
              <a:rPr lang="ru-RU" b="1" dirty="0"/>
              <a:t>без прерывания режима измерений</a:t>
            </a:r>
            <a:r>
              <a:rPr lang="ru-RU" dirty="0"/>
              <a:t>.</a:t>
            </a:r>
          </a:p>
          <a:p>
            <a:r>
              <a:rPr lang="ru-RU" dirty="0"/>
              <a:t>ТЕРЕМ-4Д устанавливают на ответственных участках дорог для учета и анализа климатических и эксплуатационных воздействий на состояние дорожных конструкций.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43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нат\Desktop\terem4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7200800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085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 СТРУКТУРНОГО СОСТОЯНИЯ ДОРОГ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Структурное состояние дороги является наиболее критическим параметром с точки зрения стоимости активов сети дорог с низкой интенсивностью движения. Игнорирование структурного состояния дорог значительно сказывается на затратах владельцев дорог в долгосрочном измерении, и вместе с тем, неудовлетворительное структурное состояние гравийных дорог может незамедлительно создать проблемы с доступностью в период весеннего оттаивания грунтов. В дополнение к этому, неудовлетворительное состояние водоотводной системы также может отразиться на доступности, особенно после ливней </a:t>
            </a:r>
          </a:p>
        </p:txBody>
      </p:sp>
    </p:spTree>
    <p:extLst>
      <p:ext uri="{BB962C8B-B14F-4D97-AF65-F5344CB8AC3E}">
        <p14:creationId xmlns:p14="http://schemas.microsoft.com/office/powerpoint/2010/main" val="121486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Сильные дожди могут привести к эрозии грунтов на дорогах с низкой интенсивностью движения в случае неудовлетворительного функционирования водоотвода</a:t>
            </a:r>
          </a:p>
        </p:txBody>
      </p:sp>
      <p:pic>
        <p:nvPicPr>
          <p:cNvPr id="6146" name="Picture 2" descr="C:\Users\Манат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75785"/>
            <a:ext cx="7632848" cy="3621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000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ФУНКЦИОНАЛЬНОЕ СОСТОЯНИЕ ДОРОГИ И ИНСТРУМЕНТЫ МОНИТОРИНГА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“Функциональное состояние” дороги является комплексом нескольких отдельных элементов, влияющих на комфортность поездки, здоровье и безопасность людей, пользующихся дорогой. Кроме этого, оно оказывает влияние на транспортные затраты предприятий, стоимость продукции, а, следовательно, экономическую жизнь районов. Неудовлетворительное функциональное состояние дорог повышает расход топлива, приводит к задержкам грузов и пассажиров в пути, а, иногда, и порче и потере грузов, ущербу для транспортных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3600328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анат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07" y="1628800"/>
            <a:ext cx="4016285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Манат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636533"/>
            <a:ext cx="3744415" cy="3800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765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 СНИЖЕНИЯ НЕСУЩЕЙ СПОСОБНОСТИ В ВЕСЕННИЙ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Циклы замерзания-оттаивания и снижение несущей способности грунтов в период весенней распутицы признаны одной из самых сложных проблем управления состоянием дорог с низкой интенсивностью движения в зоне действия проекта ROADEX. Основная часть разрушений дорог формируется именно в весенний период, поэтому лучшее управление данными рисками могло бы удвоить срок службы сети дорог с низкой интенсивностью движения в Северной Периферии. Предпочтительно добиться этого без введения весовых ограничений и с минимальными помехами для транспортной отрасли. Более подробно снижение несущей способности в весенний период, политики весовых ограничений и технологии мониторинга представлены в отчете ROADEX II “Управление снижением несущей способности дорог с низкой интенсивностью движения в весенний период”, </a:t>
            </a:r>
            <a:r>
              <a:rPr lang="ru-RU" dirty="0" err="1"/>
              <a:t>Сааренкето</a:t>
            </a:r>
            <a:r>
              <a:rPr lang="ru-RU" dirty="0"/>
              <a:t> и </a:t>
            </a:r>
            <a:r>
              <a:rPr lang="ru-RU" dirty="0" err="1"/>
              <a:t>Ахо</a:t>
            </a:r>
            <a:r>
              <a:rPr lang="ru-RU" dirty="0"/>
              <a:t> (2005).</a:t>
            </a:r>
          </a:p>
        </p:txBody>
      </p:sp>
    </p:spTree>
    <p:extLst>
      <p:ext uri="{BB962C8B-B14F-4D97-AF65-F5344CB8AC3E}">
        <p14:creationId xmlns:p14="http://schemas.microsoft.com/office/powerpoint/2010/main" val="179226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Манат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00844"/>
            <a:ext cx="3528393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Манат\Desktop\Ограниче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0843"/>
            <a:ext cx="4104456" cy="6127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723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СОЗДАНИЕ </a:t>
            </a:r>
            <a:r>
              <a:rPr lang="ru-RU" sz="32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СИСТЕМЫ </a:t>
            </a:r>
            <a:r>
              <a:rPr lang="ru-RU" sz="32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МОНИТОРИНГА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проектировании </a:t>
            </a:r>
            <a:r>
              <a:rPr lang="ru-RU" dirty="0" smtClean="0"/>
              <a:t>систем </a:t>
            </a:r>
            <a:r>
              <a:rPr lang="ru-RU" dirty="0"/>
              <a:t>мониторинга, нацеленных на улучшение управления состоянием дорог с низкой интенсивностью движения, существует ряд факторов, которые необходимо принимать во внимание. Во-первых, это определение проблемы, т.е. какой вид проблемы подлежит решению/мониторингу. На дорогах с низкой интенсивностью движения такими проблемами могут быть: </a:t>
            </a:r>
            <a:endParaRPr lang="ru-RU" dirty="0" smtClean="0"/>
          </a:p>
          <a:p>
            <a:r>
              <a:rPr lang="ru-RU" dirty="0" smtClean="0"/>
              <a:t>a</a:t>
            </a:r>
            <a:r>
              <a:rPr lang="ru-RU" dirty="0"/>
              <a:t>) мониторинг функционального состояния дороги, включая параметры зимнего содержания, </a:t>
            </a:r>
            <a:endParaRPr lang="ru-RU" dirty="0" smtClean="0"/>
          </a:p>
          <a:p>
            <a:r>
              <a:rPr lang="ru-RU" dirty="0" smtClean="0"/>
              <a:t>b</a:t>
            </a:r>
            <a:r>
              <a:rPr lang="ru-RU" dirty="0"/>
              <a:t>) мониторинг структурного состояния дороги, </a:t>
            </a:r>
            <a:endParaRPr lang="ru-RU" dirty="0" smtClean="0"/>
          </a:p>
          <a:p>
            <a:r>
              <a:rPr lang="ru-RU" dirty="0" smtClean="0"/>
              <a:t>c</a:t>
            </a:r>
            <a:r>
              <a:rPr lang="ru-RU" dirty="0"/>
              <a:t>) мониторинг снижения несущей способности дороги в весенний период или при циклах замерзания/оттаивания, </a:t>
            </a:r>
            <a:endParaRPr lang="ru-RU" dirty="0" smtClean="0"/>
          </a:p>
          <a:p>
            <a:r>
              <a:rPr lang="ru-RU" dirty="0" smtClean="0"/>
              <a:t>d</a:t>
            </a:r>
            <a:r>
              <a:rPr lang="ru-RU" dirty="0"/>
              <a:t>) мониторинг транспортных средств, их скорости, осевых нагрузок и суммарного веса, </a:t>
            </a:r>
            <a:endParaRPr lang="ru-RU" dirty="0" smtClean="0"/>
          </a:p>
          <a:p>
            <a:r>
              <a:rPr lang="ru-RU" dirty="0" smtClean="0"/>
              <a:t>e</a:t>
            </a:r>
            <a:r>
              <a:rPr lang="ru-RU" dirty="0"/>
              <a:t>) мониторинг потребностей дорожных пользователей или </a:t>
            </a:r>
            <a:endParaRPr lang="ru-RU" dirty="0" smtClean="0"/>
          </a:p>
          <a:p>
            <a:r>
              <a:rPr lang="ru-RU" dirty="0" smtClean="0"/>
              <a:t>f</a:t>
            </a:r>
            <a:r>
              <a:rPr lang="ru-RU" dirty="0"/>
              <a:t>) мониторинг обеспечения качества работ подрядчиков</a:t>
            </a:r>
          </a:p>
        </p:txBody>
      </p:sp>
    </p:spTree>
    <p:extLst>
      <p:ext uri="{BB962C8B-B14F-4D97-AF65-F5344CB8AC3E}">
        <p14:creationId xmlns:p14="http://schemas.microsoft.com/office/powerpoint/2010/main" val="478412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Список использованных источников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5949280"/>
          </a:xfrm>
        </p:spPr>
        <p:txBody>
          <a:bodyPr>
            <a:noAutofit/>
          </a:bodyPr>
          <a:lstStyle/>
          <a:p>
            <a:r>
              <a:rPr lang="ru-RU" sz="1400" dirty="0"/>
              <a:t>1. </a:t>
            </a:r>
            <a:r>
              <a:rPr lang="ru-RU" sz="1400" dirty="0" err="1"/>
              <a:t>Ахо</a:t>
            </a:r>
            <a:r>
              <a:rPr lang="ru-RU" sz="1400" dirty="0"/>
              <a:t> С., </a:t>
            </a:r>
            <a:r>
              <a:rPr lang="ru-RU" sz="1400" dirty="0" err="1"/>
              <a:t>Сааренкето</a:t>
            </a:r>
            <a:r>
              <a:rPr lang="ru-RU" sz="1400" dirty="0"/>
              <a:t> Т., </a:t>
            </a:r>
            <a:r>
              <a:rPr lang="ru-RU" sz="1400" dirty="0" err="1"/>
              <a:t>Бернтсен</a:t>
            </a:r>
            <a:r>
              <a:rPr lang="ru-RU" sz="1400" dirty="0"/>
              <a:t> Г., </a:t>
            </a:r>
            <a:r>
              <a:rPr lang="ru-RU" sz="1400" dirty="0" err="1"/>
              <a:t>Доусон</a:t>
            </a:r>
            <a:r>
              <a:rPr lang="ru-RU" sz="1400" dirty="0"/>
              <a:t> А., </a:t>
            </a:r>
            <a:r>
              <a:rPr lang="ru-RU" sz="1400" dirty="0" err="1"/>
              <a:t>Колисойя</a:t>
            </a:r>
            <a:r>
              <a:rPr lang="ru-RU" sz="1400" dirty="0"/>
              <a:t> П., </a:t>
            </a:r>
            <a:r>
              <a:rPr lang="ru-RU" sz="1400" dirty="0" err="1"/>
              <a:t>Мунро</a:t>
            </a:r>
            <a:r>
              <a:rPr lang="ru-RU" sz="1400" dirty="0"/>
              <a:t> Р. (2005). Структурные инновации. Отчет ROADEX II. </a:t>
            </a:r>
            <a:r>
              <a:rPr lang="ru-RU" sz="1400" dirty="0" smtClean="0">
                <a:hlinkClick r:id="rId2"/>
              </a:rPr>
              <a:t>www.roadex.org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ru-RU" sz="1400" dirty="0"/>
              <a:t>2. </a:t>
            </a:r>
            <a:r>
              <a:rPr lang="ru-RU" sz="1400" dirty="0" err="1"/>
              <a:t>Бернтсен</a:t>
            </a:r>
            <a:r>
              <a:rPr lang="ru-RU" sz="1400" dirty="0"/>
              <a:t> Г. и </a:t>
            </a:r>
            <a:r>
              <a:rPr lang="ru-RU" sz="1400" dirty="0" err="1"/>
              <a:t>Сааренкето</a:t>
            </a:r>
            <a:r>
              <a:rPr lang="ru-RU" sz="1400" dirty="0"/>
              <a:t> Т. (2005). Обеспечение водоотвода на дорогах с низкой интенсивностью движения. Отчет ROADEX II. www.roadex.org </a:t>
            </a:r>
            <a:endParaRPr lang="ru-RU" sz="1400" dirty="0" smtClean="0"/>
          </a:p>
          <a:p>
            <a:r>
              <a:rPr lang="ru-RU" sz="1400" dirty="0" smtClean="0"/>
              <a:t>3</a:t>
            </a:r>
            <a:r>
              <a:rPr lang="ru-RU" sz="1400" dirty="0"/>
              <a:t>. Публикация Шведской дорожной администрации: BWIM-</a:t>
            </a:r>
            <a:r>
              <a:rPr lang="ru-RU" sz="1400" dirty="0" err="1"/>
              <a:t>mätningar</a:t>
            </a:r>
            <a:r>
              <a:rPr lang="ru-RU" sz="1400" dirty="0"/>
              <a:t> 2002 0ch 2003. </a:t>
            </a:r>
            <a:r>
              <a:rPr lang="ru-RU" sz="1400" dirty="0" err="1"/>
              <a:t>Slutrapport</a:t>
            </a:r>
            <a:r>
              <a:rPr lang="ru-RU" sz="1400" dirty="0"/>
              <a:t>. </a:t>
            </a:r>
            <a:r>
              <a:rPr lang="ru-RU" sz="1400" dirty="0" err="1"/>
              <a:t>VVPublikationer</a:t>
            </a:r>
            <a:r>
              <a:rPr lang="ru-RU" sz="1400" dirty="0"/>
              <a:t> 2003:165: на шведском языке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</a:t>
            </a:r>
            <a:r>
              <a:rPr lang="ru-RU" sz="1400" dirty="0"/>
              <a:t>4. </a:t>
            </a:r>
            <a:r>
              <a:rPr lang="ru-RU" sz="1400" dirty="0" err="1"/>
              <a:t>Конуэй</a:t>
            </a:r>
            <a:r>
              <a:rPr lang="ru-RU" sz="1400" dirty="0"/>
              <a:t> А., </a:t>
            </a:r>
            <a:r>
              <a:rPr lang="ru-RU" sz="1400" dirty="0" err="1"/>
              <a:t>Уолтон</a:t>
            </a:r>
            <a:r>
              <a:rPr lang="ru-RU" sz="1400" dirty="0"/>
              <a:t> К.М. 2005. Потенциальное применение технологий ITS для совершенствования коммерческих грузоперевозок, контроля соблюдения и мониторинга. TRB2005 </a:t>
            </a:r>
            <a:r>
              <a:rPr lang="ru-RU" sz="1400" dirty="0" err="1"/>
              <a:t>Annual</a:t>
            </a:r>
            <a:r>
              <a:rPr lang="ru-RU" sz="1400" dirty="0"/>
              <a:t> </a:t>
            </a:r>
            <a:r>
              <a:rPr lang="ru-RU" sz="1400" dirty="0" err="1"/>
              <a:t>Meeting</a:t>
            </a:r>
            <a:r>
              <a:rPr lang="ru-RU" sz="1400" dirty="0"/>
              <a:t> </a:t>
            </a:r>
            <a:r>
              <a:rPr lang="ru-RU" sz="1400" dirty="0" err="1"/>
              <a:t>Cdrom</a:t>
            </a:r>
            <a:r>
              <a:rPr lang="ru-RU" sz="1400" dirty="0"/>
              <a:t>. </a:t>
            </a:r>
            <a:endParaRPr lang="ru-RU" sz="1400" dirty="0" smtClean="0"/>
          </a:p>
          <a:p>
            <a:r>
              <a:rPr lang="ru-RU" sz="1400" dirty="0" smtClean="0"/>
              <a:t>5</a:t>
            </a:r>
            <a:r>
              <a:rPr lang="ru-RU" sz="1400" dirty="0"/>
              <a:t>. Проект COST 325 </a:t>
            </a:r>
            <a:r>
              <a:rPr lang="ru-RU" sz="1400" dirty="0" err="1"/>
              <a:t>project</a:t>
            </a:r>
            <a:r>
              <a:rPr lang="ru-RU" sz="1400" dirty="0"/>
              <a:t> (1997) Новое оборудование и методы мониторинга. Заключительный отчет. Транспортное исследование. Транспортный директорат Европейской Комиссии, 225 стр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</a:t>
            </a:r>
            <a:r>
              <a:rPr lang="ru-RU" sz="1400" dirty="0"/>
              <a:t>6. </a:t>
            </a:r>
            <a:r>
              <a:rPr lang="ru-RU" sz="1400" dirty="0" err="1"/>
              <a:t>Доусон</a:t>
            </a:r>
            <a:r>
              <a:rPr lang="ru-RU" sz="1400" dirty="0"/>
              <a:t> А., </a:t>
            </a:r>
            <a:r>
              <a:rPr lang="ru-RU" sz="1400" dirty="0" err="1"/>
              <a:t>Колисойя</a:t>
            </a:r>
            <a:r>
              <a:rPr lang="ru-RU" sz="1400" dirty="0"/>
              <a:t> П. Остаточные деформации. Отчет проекта ROADEX II по Задаче 2_1. www.roadex.org 7. </a:t>
            </a:r>
            <a:r>
              <a:rPr lang="ru-RU" sz="1400" dirty="0" err="1"/>
              <a:t>Йоханссон</a:t>
            </a:r>
            <a:r>
              <a:rPr lang="ru-RU" sz="1400" dirty="0"/>
              <a:t> С., </a:t>
            </a:r>
            <a:r>
              <a:rPr lang="ru-RU" sz="1400" dirty="0" err="1"/>
              <a:t>Косонен</a:t>
            </a:r>
            <a:r>
              <a:rPr lang="ru-RU" sz="1400" dirty="0"/>
              <a:t> С., </a:t>
            </a:r>
            <a:r>
              <a:rPr lang="ru-RU" sz="1400" dirty="0" err="1"/>
              <a:t>Матисен</a:t>
            </a:r>
            <a:r>
              <a:rPr lang="ru-RU" sz="1400" dirty="0"/>
              <a:t> И., </a:t>
            </a:r>
            <a:r>
              <a:rPr lang="ru-RU" sz="1400" dirty="0" err="1"/>
              <a:t>Маккалок</a:t>
            </a:r>
            <a:r>
              <a:rPr lang="ru-RU" sz="1400" dirty="0"/>
              <a:t> Ф., </a:t>
            </a:r>
            <a:r>
              <a:rPr lang="ru-RU" sz="1400" dirty="0" err="1"/>
              <a:t>Сааренкето</a:t>
            </a:r>
            <a:r>
              <a:rPr lang="ru-RU" sz="1400" dirty="0"/>
              <a:t> Т. 2005. Политики управления дорогами с низкой интенсивностью движения – ряд предложений. Отчет ROADEX II www.roadex.org </a:t>
            </a:r>
            <a:endParaRPr lang="ru-RU" sz="1400" dirty="0" smtClean="0"/>
          </a:p>
          <a:p>
            <a:r>
              <a:rPr lang="ru-RU" sz="1400" dirty="0" smtClean="0"/>
              <a:t>8</a:t>
            </a:r>
            <a:r>
              <a:rPr lang="ru-RU" sz="1400" dirty="0"/>
              <a:t>. </a:t>
            </a:r>
            <a:r>
              <a:rPr lang="ru-RU" sz="1400" dirty="0" err="1"/>
              <a:t>Лямся</a:t>
            </a:r>
            <a:r>
              <a:rPr lang="ru-RU" sz="1400" dirty="0"/>
              <a:t> В.П., </a:t>
            </a:r>
            <a:r>
              <a:rPr lang="ru-RU" sz="1400" dirty="0" err="1"/>
              <a:t>Бэлт</a:t>
            </a:r>
            <a:r>
              <a:rPr lang="ru-RU" sz="1400" dirty="0"/>
              <a:t> Й. 2004a. </a:t>
            </a:r>
            <a:r>
              <a:rPr lang="ru-RU" sz="1400" dirty="0" err="1"/>
              <a:t>Routaheittotutkimus</a:t>
            </a:r>
            <a:r>
              <a:rPr lang="ru-RU" sz="1400" dirty="0"/>
              <a:t>. </a:t>
            </a:r>
            <a:r>
              <a:rPr lang="ru-RU" sz="1400" dirty="0" err="1"/>
              <a:t>Tiehallinnon</a:t>
            </a:r>
            <a:r>
              <a:rPr lang="ru-RU" sz="1400" dirty="0"/>
              <a:t> </a:t>
            </a:r>
            <a:r>
              <a:rPr lang="ru-RU" sz="1400" dirty="0" err="1"/>
              <a:t>sisäisiä</a:t>
            </a:r>
            <a:r>
              <a:rPr lang="ru-RU" sz="1400" dirty="0"/>
              <a:t> </a:t>
            </a:r>
            <a:r>
              <a:rPr lang="ru-RU" sz="1400" dirty="0" err="1"/>
              <a:t>julkaisuja</a:t>
            </a:r>
            <a:r>
              <a:rPr lang="ru-RU" sz="1400" dirty="0"/>
              <a:t> 32/2004 (на финском языке) </a:t>
            </a:r>
            <a:endParaRPr lang="ru-RU" sz="1400" dirty="0" smtClean="0"/>
          </a:p>
          <a:p>
            <a:r>
              <a:rPr lang="ru-RU" sz="1400" dirty="0" smtClean="0"/>
              <a:t>9</a:t>
            </a:r>
            <a:r>
              <a:rPr lang="ru-RU" sz="1400" dirty="0"/>
              <a:t>. </a:t>
            </a:r>
            <a:r>
              <a:rPr lang="ru-RU" sz="1400" dirty="0" err="1"/>
              <a:t>Норем</a:t>
            </a:r>
            <a:r>
              <a:rPr lang="ru-RU" sz="1400" dirty="0"/>
              <a:t> Х. 2001. Практика зимнего содержания дорог в Северной Периферии. Отчет ROADEX I. www.roadex.org </a:t>
            </a:r>
            <a:endParaRPr lang="ru-RU" sz="1400" dirty="0" smtClean="0"/>
          </a:p>
          <a:p>
            <a:r>
              <a:rPr lang="ru-RU" sz="1400" dirty="0" smtClean="0"/>
              <a:t>10</a:t>
            </a:r>
            <a:r>
              <a:rPr lang="ru-RU" sz="1400" dirty="0"/>
              <a:t>. Проект ROADEX 1998-2001. Северная Периферия. Диск CD-ROM </a:t>
            </a:r>
            <a:endParaRPr lang="ru-RU" sz="1400" dirty="0" smtClean="0"/>
          </a:p>
          <a:p>
            <a:r>
              <a:rPr lang="ru-RU" sz="1400" dirty="0" smtClean="0"/>
              <a:t>11</a:t>
            </a:r>
            <a:r>
              <a:rPr lang="ru-RU" sz="1400" dirty="0"/>
              <a:t>. </a:t>
            </a:r>
            <a:r>
              <a:rPr lang="ru-RU" sz="1400" dirty="0" err="1"/>
              <a:t>Сааренкето</a:t>
            </a:r>
            <a:r>
              <a:rPr lang="ru-RU" sz="1400" dirty="0"/>
              <a:t> Т. 2005. Системы мониторинга, коммуникационные и информационные системы и инструменты фокусирования действий. Отчет ROADEX II. www.roadex.org </a:t>
            </a:r>
            <a:endParaRPr lang="ru-RU" sz="1400" dirty="0" smtClean="0"/>
          </a:p>
          <a:p>
            <a:r>
              <a:rPr lang="ru-RU" sz="1400" dirty="0" smtClean="0"/>
              <a:t>12</a:t>
            </a:r>
            <a:r>
              <a:rPr lang="ru-RU" sz="1400" dirty="0"/>
              <a:t>. </a:t>
            </a:r>
            <a:r>
              <a:rPr lang="ru-RU" sz="1400" dirty="0" err="1"/>
              <a:t>Сааренкето</a:t>
            </a:r>
            <a:r>
              <a:rPr lang="ru-RU" sz="1400" dirty="0"/>
              <a:t> Т., Сари Й. 2004. Пользовательские перспективы в отношении уровней сервиса на сети дорог в тестируемых районах ROADEX II. Отчет ROADEX II. www.roadex.org </a:t>
            </a:r>
            <a:endParaRPr lang="ru-RU" sz="1400" dirty="0" smtClean="0"/>
          </a:p>
          <a:p>
            <a:r>
              <a:rPr lang="ru-RU" sz="1400" dirty="0" smtClean="0"/>
              <a:t>13</a:t>
            </a:r>
            <a:r>
              <a:rPr lang="ru-RU" sz="1400" dirty="0"/>
              <a:t>. </a:t>
            </a:r>
            <a:r>
              <a:rPr lang="ru-RU" sz="1400" dirty="0" err="1"/>
              <a:t>Сааренкето</a:t>
            </a:r>
            <a:r>
              <a:rPr lang="ru-RU" sz="1400" dirty="0"/>
              <a:t> Т., </a:t>
            </a:r>
            <a:r>
              <a:rPr lang="ru-RU" sz="1400" dirty="0" err="1"/>
              <a:t>Ахо</a:t>
            </a:r>
            <a:r>
              <a:rPr lang="ru-RU" sz="1400" dirty="0"/>
              <a:t> С. (2005). Управление несущей способностью в период весенней распутицы на дорогах с низкой интенсивностью движения. Отчет ROADEX II. www.roadex.org </a:t>
            </a: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59438753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53</TotalTime>
  <Words>952</Words>
  <Application>Microsoft Office PowerPoint</Application>
  <PresentationFormat>Экран (4:3)</PresentationFormat>
  <Paragraphs>49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Tw Cen MT</vt:lpstr>
      <vt:lpstr>Паркет</vt:lpstr>
      <vt:lpstr>Мониторинг состояния дорожной одежды</vt:lpstr>
      <vt:lpstr>МОНИТОРИНГ</vt:lpstr>
      <vt:lpstr>Дорожная одежда</vt:lpstr>
      <vt:lpstr>Типовая конструкция дорожной одежды</vt:lpstr>
      <vt:lpstr>Дорожная одежда состоит из 2-х конструктивных элементов:</vt:lpstr>
      <vt:lpstr>Конструкция дорожной одежды</vt:lpstr>
      <vt:lpstr>ОБЛАСТИ МОНИТОРИНГА СОСТОЯНИЯ ДОРОГ</vt:lpstr>
      <vt:lpstr>Система мониторинга состояния автомобильных дорог ТЕРЕМ-4Д</vt:lpstr>
      <vt:lpstr>Презентация PowerPoint</vt:lpstr>
      <vt:lpstr>МОНИТОРИНГ СТРУКТУРНОГО СОСТОЯНИЯ ДОРОГ</vt:lpstr>
      <vt:lpstr>Сильные дожди могут привести к эрозии грунтов на дорогах с низкой интенсивностью движения в случае неудовлетворительного функционирования водоотвода</vt:lpstr>
      <vt:lpstr>ФУНКЦИОНАЛЬНОЕ СОСТОЯНИЕ ДОРОГИ И ИНСТРУМЕНТЫ МОНИТОРИНГА</vt:lpstr>
      <vt:lpstr>Презентация PowerPoint</vt:lpstr>
      <vt:lpstr>МОНИТОРИНГ СНИЖЕНИЯ НЕСУЩЕЙ СПОСОБНОСТИ В ВЕСЕННИЙ ПЕРИОД</vt:lpstr>
      <vt:lpstr>Презентация PowerPoint</vt:lpstr>
      <vt:lpstr>СОЗДАНИЕ СИСТЕМЫ МОНИТОРИНГА</vt:lpstr>
      <vt:lpstr>Список использованных источников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состояния дорожной одежды</dc:title>
  <dc:creator>Манат</dc:creator>
  <cp:lastModifiedBy>RePack by Diakov</cp:lastModifiedBy>
  <cp:revision>8</cp:revision>
  <dcterms:created xsi:type="dcterms:W3CDTF">2018-03-17T08:05:01Z</dcterms:created>
  <dcterms:modified xsi:type="dcterms:W3CDTF">2021-01-21T06:09:59Z</dcterms:modified>
</cp:coreProperties>
</file>